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Tomorrow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564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593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Bio Medical Text Classification Using ML Models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3124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Report for MIST 6170 Advance Machine Learning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9304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Spring 2025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Abhishek Kumar Singh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64027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Nithyashree Bandihalli Rangaswamy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70207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Sanjay Sandhosh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6263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Practical Implications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Reduced Workload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Streamlined literature review process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System Integration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Embed in libraries and clinical platforms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Future Extensions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Add more cancer types, real-time processing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1EAC2-AF87-BF56-3817-855FAD6BBE37}"/>
              </a:ext>
            </a:extLst>
          </p:cNvPr>
          <p:cNvSpPr txBox="1"/>
          <p:nvPr/>
        </p:nvSpPr>
        <p:spPr>
          <a:xfrm>
            <a:off x="12890810" y="7805854"/>
            <a:ext cx="1739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172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Challenges &amp; Conclusion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Challenges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Inflated accuracy on clean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Heavy resource requirements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Reproducibility issues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Conclusion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CNN achieved highest reliable accuracy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97.16% test accuracy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Ensemble models likely overfitting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925F2-86DB-66D2-8858-5731A9C27550}"/>
              </a:ext>
            </a:extLst>
          </p:cNvPr>
          <p:cNvSpPr txBox="1"/>
          <p:nvPr/>
        </p:nvSpPr>
        <p:spPr>
          <a:xfrm>
            <a:off x="12890810" y="7805854"/>
            <a:ext cx="1739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46748A-A5E1-0AF9-A1E3-11052CF9E12C}"/>
              </a:ext>
            </a:extLst>
          </p:cNvPr>
          <p:cNvSpPr txBox="1"/>
          <p:nvPr/>
        </p:nvSpPr>
        <p:spPr>
          <a:xfrm>
            <a:off x="12890810" y="7805854"/>
            <a:ext cx="1739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FCF86-AF2E-CD5B-16A9-7B48170DDD4E}"/>
              </a:ext>
            </a:extLst>
          </p:cNvPr>
          <p:cNvSpPr txBox="1"/>
          <p:nvPr/>
        </p:nvSpPr>
        <p:spPr>
          <a:xfrm>
            <a:off x="3769112" y="2729478"/>
            <a:ext cx="89432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4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Business Problem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Challenge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Rapid growth of biomedical literature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Goal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Automated cancer research classification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Benefits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Accelerate workflows, save time and cost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Machine Learning Techniques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3647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TF-IDF + Classical Models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Naive Bayes, Logistic Regression, SVM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Ensemble Methods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Random Forest, XGBoost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Deep Learning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LSTM and CNN models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5C4E3-45E3-8807-431E-E1B493142C6C}"/>
              </a:ext>
            </a:extLst>
          </p:cNvPr>
          <p:cNvSpPr txBox="1"/>
          <p:nvPr/>
        </p:nvSpPr>
        <p:spPr>
          <a:xfrm>
            <a:off x="12890810" y="7805854"/>
            <a:ext cx="1739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1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Dataset Overview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6,000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801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Research Abstracts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Balanced across cancer types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420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3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284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Cancer Types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Colon, Lung, Thyroid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0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Missing Values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Complete dataset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7668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Data Pre-processing Steps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686901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53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Data Cleaning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744295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Column renaming, null value checks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54704" y="5346621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254704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Text Processing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54704" y="640401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Removed stop words using NLTK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715738" y="500645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715738" y="5573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Data Splitting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15738" y="606385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60% training, 20% validation, 20% testing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C7DD67-A157-9326-8E8F-18431A2A38B6}"/>
              </a:ext>
            </a:extLst>
          </p:cNvPr>
          <p:cNvSpPr txBox="1"/>
          <p:nvPr/>
        </p:nvSpPr>
        <p:spPr>
          <a:xfrm>
            <a:off x="12890810" y="7805854"/>
            <a:ext cx="1739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596"/>
            <a:ext cx="5966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Exploratory Analysis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148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Distribution analysis showed balanced classes with distinct terminology patterns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478D8-5F68-4598-E92D-4E111033DE97}"/>
              </a:ext>
            </a:extLst>
          </p:cNvPr>
          <p:cNvSpPr txBox="1"/>
          <p:nvPr/>
        </p:nvSpPr>
        <p:spPr>
          <a:xfrm>
            <a:off x="12890810" y="7805854"/>
            <a:ext cx="1739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6CBE1947-4B6D-C888-95B2-5CF83EEF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6" y="2516489"/>
            <a:ext cx="4762760" cy="3076594"/>
          </a:xfrm>
          <a:prstGeom prst="rect">
            <a:avLst/>
          </a:prstGeom>
        </p:spPr>
      </p:pic>
      <p:pic>
        <p:nvPicPr>
          <p:cNvPr id="7" name="Picture 6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1BF7395A-6FDA-4A7F-B3E6-334A3EA80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8" r="6932"/>
          <a:stretch/>
        </p:blipFill>
        <p:spPr bwMode="auto">
          <a:xfrm>
            <a:off x="5053826" y="2516489"/>
            <a:ext cx="4267506" cy="31610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CDD73B0-7FD4-FEF3-4F2C-29452B5F89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72" y="2606604"/>
            <a:ext cx="5133821" cy="3070916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words&#10;&#10;AI-generated content may be incorrect.">
            <a:extLst>
              <a:ext uri="{FF2B5EF4-FFF2-40B4-BE49-F238E27FC236}">
                <a16:creationId xmlns:a16="http://schemas.microsoft.com/office/drawing/2014/main" id="{0D38E241-D455-9CDC-CA90-9EB7DBD6E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30" y="820990"/>
            <a:ext cx="5574784" cy="3143463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  <p:pic>
        <p:nvPicPr>
          <p:cNvPr id="3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2EC9C812-4E97-1CD3-D497-4868B5AF60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22" y="4517136"/>
            <a:ext cx="6093847" cy="3229356"/>
          </a:xfrm>
          <a:prstGeom prst="rect">
            <a:avLst/>
          </a:prstGeom>
          <a:solidFill>
            <a:schemeClr val="tx1">
              <a:alpha val="89935"/>
            </a:schemeClr>
          </a:solidFill>
          <a:ln>
            <a:solidFill>
              <a:schemeClr val="tx1"/>
            </a:solidFill>
          </a:ln>
        </p:spPr>
      </p:pic>
      <p:pic>
        <p:nvPicPr>
          <p:cNvPr id="4" name="Picture 3" descr="A close-up of words&#10;&#10;AI-generated content may be incorrect.">
            <a:extLst>
              <a:ext uri="{FF2B5EF4-FFF2-40B4-BE49-F238E27FC236}">
                <a16:creationId xmlns:a16="http://schemas.microsoft.com/office/drawing/2014/main" id="{C3A59E0B-A857-67CE-F94B-1058C5813F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5" y="735097"/>
            <a:ext cx="6092916" cy="3229356"/>
          </a:xfrm>
          <a:prstGeom prst="rect">
            <a:avLst/>
          </a:prstGeom>
          <a:solidFill>
            <a:sysClr val="windowText" lastClr="000000"/>
          </a:solidFill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32BA5-96CF-1416-A85F-7AB1FA3F7183}"/>
              </a:ext>
            </a:extLst>
          </p:cNvPr>
          <p:cNvSpPr txBox="1"/>
          <p:nvPr/>
        </p:nvSpPr>
        <p:spPr>
          <a:xfrm>
            <a:off x="12890810" y="7805854"/>
            <a:ext cx="1739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9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29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Machine Learning Process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341" y="245078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60012" y="269069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Data Cleaning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669411" y="301906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Lowercasing, removing punctuation, stop words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760012" y="407550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913465"/>
            <a:ext cx="2905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Feature Engineering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669411" y="44038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CountVectorizer and TF-IDF weighting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760012" y="546032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Data Splitting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669411" y="57887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Stratified three-way split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6760012" y="684514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Model Training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7669411" y="717351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Classical, ensemble, and deep learning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AB3465-A43C-7AEE-671E-2FD873E83C68}"/>
              </a:ext>
            </a:extLst>
          </p:cNvPr>
          <p:cNvSpPr txBox="1"/>
          <p:nvPr/>
        </p:nvSpPr>
        <p:spPr>
          <a:xfrm>
            <a:off x="12890810" y="7805854"/>
            <a:ext cx="1739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3000" y="6423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Model’s Performance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84502-05C3-2ECB-2C3D-6CFFF083F982}"/>
              </a:ext>
            </a:extLst>
          </p:cNvPr>
          <p:cNvSpPr txBox="1"/>
          <p:nvPr/>
        </p:nvSpPr>
        <p:spPr>
          <a:xfrm>
            <a:off x="12890810" y="7805854"/>
            <a:ext cx="1739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7DE28-17CB-94DC-E686-9BDFACB63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07257"/>
              </p:ext>
            </p:extLst>
          </p:nvPr>
        </p:nvGraphicFramePr>
        <p:xfrm>
          <a:off x="793790" y="1629359"/>
          <a:ext cx="9991494" cy="61331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41254">
                  <a:extLst>
                    <a:ext uri="{9D8B030D-6E8A-4147-A177-3AD203B41FA5}">
                      <a16:colId xmlns:a16="http://schemas.microsoft.com/office/drawing/2014/main" val="385448629"/>
                    </a:ext>
                  </a:extLst>
                </a:gridCol>
                <a:gridCol w="2406881">
                  <a:extLst>
                    <a:ext uri="{9D8B030D-6E8A-4147-A177-3AD203B41FA5}">
                      <a16:colId xmlns:a16="http://schemas.microsoft.com/office/drawing/2014/main" val="3002910623"/>
                    </a:ext>
                  </a:extLst>
                </a:gridCol>
                <a:gridCol w="4143359">
                  <a:extLst>
                    <a:ext uri="{9D8B030D-6E8A-4147-A177-3AD203B41FA5}">
                      <a16:colId xmlns:a16="http://schemas.microsoft.com/office/drawing/2014/main" val="2693252252"/>
                    </a:ext>
                  </a:extLst>
                </a:gridCol>
              </a:tblGrid>
              <a:tr h="1206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Model</a:t>
                      </a:r>
                      <a:endParaRPr lang="en-US" sz="1800" kern="100" dirty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Validation Accuracy</a:t>
                      </a:r>
                      <a:endParaRPr lang="en-US" sz="1800" kern="100" dirty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Note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7989080"/>
                  </a:ext>
                </a:extLst>
              </a:tr>
              <a:tr h="539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Multinomial Naive Bayes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91%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Strong baseline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3532347"/>
                  </a:ext>
                </a:extLst>
              </a:tr>
              <a:tr h="539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93%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Highest among linear classifiers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4523170"/>
                  </a:ext>
                </a:extLst>
              </a:tr>
              <a:tr h="1113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Support Vector Classifier (SVC)</a:t>
                      </a:r>
                      <a:endParaRPr lang="en-US" sz="1800" kern="100" dirty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92%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Nearly identical to Logistic Regression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6391393"/>
                  </a:ext>
                </a:extLst>
              </a:tr>
              <a:tr h="1113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Random Forest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100%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Likely overfitting—unpruned trees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9122861"/>
                  </a:ext>
                </a:extLst>
              </a:tr>
              <a:tr h="539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100%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 Likely overfitting 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6633343"/>
                  </a:ext>
                </a:extLst>
              </a:tr>
              <a:tr h="539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LSTM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85%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1 LSTM layer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5127809"/>
                  </a:ext>
                </a:extLst>
              </a:tr>
              <a:tr h="539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CNN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97.29%</a:t>
                      </a:r>
                      <a:endParaRPr lang="en-US" sz="1800" kern="10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en-US" sz="1800" kern="100" dirty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17345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293</Words>
  <Application>Microsoft Office PowerPoint</Application>
  <PresentationFormat>Custom</PresentationFormat>
  <Paragraphs>101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Calibri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Sandhosh, Sanjay</cp:lastModifiedBy>
  <cp:revision>2</cp:revision>
  <dcterms:created xsi:type="dcterms:W3CDTF">2025-05-01T20:57:13Z</dcterms:created>
  <dcterms:modified xsi:type="dcterms:W3CDTF">2025-05-01T21:15:18Z</dcterms:modified>
</cp:coreProperties>
</file>